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4" r:id="rId2"/>
    <p:sldId id="271" r:id="rId3"/>
    <p:sldId id="315" r:id="rId4"/>
    <p:sldId id="316" r:id="rId5"/>
    <p:sldId id="317" r:id="rId6"/>
    <p:sldId id="319" r:id="rId7"/>
    <p:sldId id="318" r:id="rId8"/>
    <p:sldId id="320" r:id="rId9"/>
    <p:sldId id="321" r:id="rId10"/>
  </p:sldIdLst>
  <p:sldSz cx="12192000" cy="6858000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AEFF7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332" autoAdjust="0"/>
  </p:normalViewPr>
  <p:slideViewPr>
    <p:cSldViewPr snapToGrid="0">
      <p:cViewPr varScale="1">
        <p:scale>
          <a:sx n="82" d="100"/>
          <a:sy n="82" d="100"/>
        </p:scale>
        <p:origin x="192" y="84"/>
      </p:cViewPr>
      <p:guideLst>
        <p:guide orient="horz" pos="2160"/>
        <p:guide pos="384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8C869-60AF-4C1A-BD23-4F0FA8A0EF71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018B7-111A-44B7-B26D-D1440909C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7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7A896-E9A2-4789-8746-41C4C1052DF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29AA5-B71D-4D3E-A82B-F5C345ED4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0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E89D3-E42C-2C47-AF64-FA7C065E5B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9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EC7F-884A-42C3-8325-B0A447826B40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07C1-49BD-4E31-882A-390B13CE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1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EC7F-884A-42C3-8325-B0A447826B40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07C1-49BD-4E31-882A-390B13CE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2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EC7F-884A-42C3-8325-B0A447826B40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07C1-49BD-4E31-882A-390B13CE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80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25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EC7F-884A-42C3-8325-B0A447826B40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07C1-49BD-4E31-882A-390B13CE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EC7F-884A-42C3-8325-B0A447826B40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07C1-49BD-4E31-882A-390B13CE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6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EC7F-884A-42C3-8325-B0A447826B40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07C1-49BD-4E31-882A-390B13CE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3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EC7F-884A-42C3-8325-B0A447826B40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07C1-49BD-4E31-882A-390B13CE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7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EC7F-884A-42C3-8325-B0A447826B40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07C1-49BD-4E31-882A-390B13CE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72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EC7F-884A-42C3-8325-B0A447826B40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07C1-49BD-4E31-882A-390B13CE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0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EC7F-884A-42C3-8325-B0A447826B40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07C1-49BD-4E31-882A-390B13CE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7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EC7F-884A-42C3-8325-B0A447826B40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07C1-49BD-4E31-882A-390B13CE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5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EEC7F-884A-42C3-8325-B0A447826B40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607C1-49BD-4E31-882A-390B13CE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0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8.svg"/><Relationship Id="rId3" Type="http://schemas.openxmlformats.org/officeDocument/2006/relationships/image" Target="../media/image59.svg"/><Relationship Id="rId7" Type="http://schemas.openxmlformats.org/officeDocument/2006/relationships/image" Target="../media/image72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7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AE3254D-B01A-4035-B8DA-73D5DB4B8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14" t="32561" b="25185"/>
          <a:stretch/>
        </p:blipFill>
        <p:spPr>
          <a:xfrm>
            <a:off x="-11006" y="0"/>
            <a:ext cx="1220300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EF7E15-07D0-4248-A2F6-02D3905C04D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17470" y="1499300"/>
            <a:ext cx="7302970" cy="2932669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О методических рекомендациях </a:t>
            </a:r>
            <a:r>
              <a:rPr lang="ru-RU" sz="34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Минпросвещения</a:t>
            </a:r>
            <a:r>
              <a:rPr lang="ru-RU" sz="3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России </a:t>
            </a:r>
            <a:br>
              <a:rPr lang="ru-RU" sz="3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ru-RU" sz="3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по созданию и функционированию Школьных </a:t>
            </a:r>
            <a:r>
              <a:rPr lang="ru-RU" sz="34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Кванториумов</a:t>
            </a:r>
            <a:r>
              <a:rPr lang="ru-RU" sz="3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, </a:t>
            </a:r>
            <a:br>
              <a:rPr lang="ru-RU" sz="3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ru-RU" sz="3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Центров «Точка Роста», </a:t>
            </a:r>
            <a:br>
              <a:rPr lang="ru-RU" sz="3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ru-RU" sz="3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Центров «</a:t>
            </a:r>
            <a:r>
              <a:rPr lang="en-GB" sz="3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IT-</a:t>
            </a:r>
            <a:r>
              <a:rPr lang="ru-RU" sz="34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куб»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8685B564-4C4B-4A26-9F85-15C30354A92C}"/>
              </a:ext>
            </a:extLst>
          </p:cNvPr>
          <p:cNvGrpSpPr/>
          <p:nvPr/>
        </p:nvGrpSpPr>
        <p:grpSpPr>
          <a:xfrm>
            <a:off x="387186" y="-23027"/>
            <a:ext cx="2019300" cy="6957227"/>
            <a:chOff x="838200" y="-99227"/>
            <a:chExt cx="2019300" cy="6957227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65358C2A-88FE-4C24-887D-67E31E0BE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31" t="10167" r="63940" b="6223"/>
            <a:stretch/>
          </p:blipFill>
          <p:spPr>
            <a:xfrm>
              <a:off x="838200" y="3329773"/>
              <a:ext cx="2019300" cy="3528227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4E6509F2-D17D-4641-B5F9-6FDE97CD8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31" t="10167" r="63940" b="6223"/>
            <a:stretch/>
          </p:blipFill>
          <p:spPr>
            <a:xfrm>
              <a:off x="838200" y="-99227"/>
              <a:ext cx="2019300" cy="3528227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1130ED2-0B02-4A85-880A-CD76F025DE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93" t="18945" r="60706" b="45276"/>
          <a:stretch/>
        </p:blipFill>
        <p:spPr>
          <a:xfrm>
            <a:off x="10374774" y="2469435"/>
            <a:ext cx="1418701" cy="141266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43DAFE4-C4D7-4837-9C9F-23F751490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4774" y="451722"/>
            <a:ext cx="1350268" cy="15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8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8591EE-2A47-C44C-B776-643C85D20EB9}"/>
              </a:ext>
            </a:extLst>
          </p:cNvPr>
          <p:cNvSpPr txBox="1">
            <a:spLocks/>
          </p:cNvSpPr>
          <p:nvPr/>
        </p:nvSpPr>
        <p:spPr>
          <a:xfrm>
            <a:off x="514350" y="1524091"/>
            <a:ext cx="10013950" cy="15983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/>
              <a:t>Определяют единые организационные и методические условия создания и общие подходы к функционированию Центров «Точка роста», Центров «</a:t>
            </a:r>
            <a:r>
              <a:rPr lang="en-GB" sz="2400" b="1" dirty="0"/>
              <a:t>IT-</a:t>
            </a:r>
            <a:r>
              <a:rPr lang="ru-RU" sz="2400" b="1" dirty="0"/>
              <a:t>куб», Школьных </a:t>
            </a:r>
            <a:r>
              <a:rPr lang="ru-RU" sz="2400" b="1" dirty="0" err="1"/>
              <a:t>Кванториумов</a:t>
            </a:r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282CA88-D956-1842-B4AF-09AA3B35B91E}"/>
              </a:ext>
            </a:extLst>
          </p:cNvPr>
          <p:cNvSpPr/>
          <p:nvPr/>
        </p:nvSpPr>
        <p:spPr>
          <a:xfrm>
            <a:off x="495299" y="2964784"/>
            <a:ext cx="3860801" cy="1598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Минимальные требования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Roboto" pitchFamily="2" charset="0"/>
              </a:rPr>
            </a:b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к формированию условий для создания центров, оснащению оборудованием, направленностям образовательных программ, организации учебного процесса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8E71C43-84C3-124E-8ED3-AD8F12995229}"/>
              </a:ext>
            </a:extLst>
          </p:cNvPr>
          <p:cNvSpPr/>
          <p:nvPr/>
        </p:nvSpPr>
        <p:spPr>
          <a:xfrm>
            <a:off x="4464388" y="2964784"/>
            <a:ext cx="3568024" cy="1396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Порядок создания, 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Roboto" pitchFamily="2" charset="0"/>
              </a:rPr>
            </a:b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в том числе с точки зрения нормативных документов и базового комплекса мер (дорожной карты)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2CB37A5-5D76-234F-B324-4EC441702AB1}"/>
              </a:ext>
            </a:extLst>
          </p:cNvPr>
          <p:cNvSpPr/>
          <p:nvPr/>
        </p:nvSpPr>
        <p:spPr>
          <a:xfrm>
            <a:off x="8261710" y="2973976"/>
            <a:ext cx="3568024" cy="1817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Мониторинг и контроль 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реализации мероприятий по созданию и функционированию центров, индикаторы, отчетность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7BD4CAC-6EDD-BD4C-95D5-5446E73F3A07}"/>
              </a:ext>
            </a:extLst>
          </p:cNvPr>
          <p:cNvSpPr/>
          <p:nvPr/>
        </p:nvSpPr>
        <p:spPr>
          <a:xfrm>
            <a:off x="495298" y="5397500"/>
            <a:ext cx="10782301" cy="710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Организационно-методическое сопровождение мероприятий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Roboto" pitchFamily="2" charset="0"/>
              </a:rPr>
            </a:b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Ключевые направления поддержки создаваемых центров, использования созданной ранее в рамках национального проекта «Образование» инфраструктуры, сопровождения педагогов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AD1644C-4710-9940-B0EF-65BC68FD94F2}"/>
              </a:ext>
            </a:extLst>
          </p:cNvPr>
          <p:cNvCxnSpPr>
            <a:cxnSpLocks/>
          </p:cNvCxnSpPr>
          <p:nvPr/>
        </p:nvCxnSpPr>
        <p:spPr>
          <a:xfrm>
            <a:off x="514350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D8283B4-387E-D24D-A564-D9558302018C}"/>
              </a:ext>
            </a:extLst>
          </p:cNvPr>
          <p:cNvCxnSpPr>
            <a:cxnSpLocks/>
          </p:cNvCxnSpPr>
          <p:nvPr/>
        </p:nvCxnSpPr>
        <p:spPr>
          <a:xfrm>
            <a:off x="4518363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1E75D02-C7B0-BD47-9ECA-019F9939BCC5}"/>
              </a:ext>
            </a:extLst>
          </p:cNvPr>
          <p:cNvCxnSpPr>
            <a:cxnSpLocks/>
          </p:cNvCxnSpPr>
          <p:nvPr/>
        </p:nvCxnSpPr>
        <p:spPr>
          <a:xfrm>
            <a:off x="8286750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2FB395B8-3BE1-1543-8109-2699FB8B99FA}"/>
              </a:ext>
            </a:extLst>
          </p:cNvPr>
          <p:cNvCxnSpPr>
            <a:cxnSpLocks/>
          </p:cNvCxnSpPr>
          <p:nvPr/>
        </p:nvCxnSpPr>
        <p:spPr>
          <a:xfrm>
            <a:off x="514350" y="5104130"/>
            <a:ext cx="107632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E8C84C0-69F3-3445-86E0-34BE8CD2E0C8}"/>
              </a:ext>
            </a:extLst>
          </p:cNvPr>
          <p:cNvSpPr txBox="1">
            <a:spLocks/>
          </p:cNvSpPr>
          <p:nvPr/>
        </p:nvSpPr>
        <p:spPr>
          <a:xfrm>
            <a:off x="1327071" y="208688"/>
            <a:ext cx="9842657" cy="1044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2800" dirty="0"/>
              <a:t>Методические рекомендации по созданию и функционированию Центров «Точка роста», Центров «</a:t>
            </a:r>
            <a:r>
              <a:rPr lang="en-GB" sz="2800" dirty="0"/>
              <a:t>IT-</a:t>
            </a:r>
            <a:r>
              <a:rPr lang="ru-RU" sz="2800" dirty="0"/>
              <a:t>куб», Школьных </a:t>
            </a:r>
            <a:r>
              <a:rPr lang="ru-RU" sz="2800" dirty="0" err="1"/>
              <a:t>Кванториумов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248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135BDA43-6581-1D4B-BC58-BC7BC20E40C4}"/>
              </a:ext>
            </a:extLst>
          </p:cNvPr>
          <p:cNvSpPr txBox="1">
            <a:spLocks/>
          </p:cNvSpPr>
          <p:nvPr/>
        </p:nvSpPr>
        <p:spPr>
          <a:xfrm>
            <a:off x="1498600" y="2008505"/>
            <a:ext cx="87503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Совершенствование условий для повышения качества общего образования </a:t>
            </a:r>
            <a:r>
              <a:rPr lang="ru-RU" sz="2000" dirty="0"/>
              <a:t>в общеобразовательных организациях, расположенных в сельской местности и малых городах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Расширение возможностей обучающихся</a:t>
            </a:r>
            <a:r>
              <a:rPr lang="ru-RU" sz="2000" dirty="0"/>
              <a:t> в освоении учебных предметов естественно-научной и технологической направленностей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Практическая отработка учебного материала по учебным предметам «Физика», «Химия», «Биология»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Повышение охвата обучающихся </a:t>
            </a:r>
            <a:r>
              <a:rPr lang="ru-RU" sz="2000" dirty="0"/>
              <a:t>общеобразовательных организаций сельской местности и малых городов образовательными программами общего и дополнительного образования естественно-научной и технологической направленностей на современном оборудовании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52C848E-5FD8-C84D-8EF4-98F2F623CB21}"/>
              </a:ext>
            </a:extLst>
          </p:cNvPr>
          <p:cNvSpPr txBox="1">
            <a:spLocks/>
          </p:cNvSpPr>
          <p:nvPr/>
        </p:nvSpPr>
        <p:spPr>
          <a:xfrm>
            <a:off x="838200" y="1790065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516655A5-5F21-FD40-8A5C-83C269281B8B}"/>
              </a:ext>
            </a:extLst>
          </p:cNvPr>
          <p:cNvSpPr txBox="1">
            <a:spLocks/>
          </p:cNvSpPr>
          <p:nvPr/>
        </p:nvSpPr>
        <p:spPr>
          <a:xfrm>
            <a:off x="838200" y="272563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0CFF87C9-7F7F-274C-991C-B48CB4236396}"/>
              </a:ext>
            </a:extLst>
          </p:cNvPr>
          <p:cNvSpPr txBox="1">
            <a:spLocks/>
          </p:cNvSpPr>
          <p:nvPr/>
        </p:nvSpPr>
        <p:spPr>
          <a:xfrm>
            <a:off x="838200" y="3749474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3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17DCB9D-A747-904D-92E5-8A26240CFC10}"/>
              </a:ext>
            </a:extLst>
          </p:cNvPr>
          <p:cNvSpPr txBox="1">
            <a:spLocks/>
          </p:cNvSpPr>
          <p:nvPr/>
        </p:nvSpPr>
        <p:spPr>
          <a:xfrm>
            <a:off x="838200" y="4712134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4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03D34E03-F4ED-2241-AB15-F52032E0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>
            <a:normAutofit fontScale="90000"/>
          </a:bodyPr>
          <a:lstStyle/>
          <a:p>
            <a:r>
              <a:rPr lang="ru-RU" sz="2600" dirty="0">
                <a:solidFill>
                  <a:srgbClr val="0072BC"/>
                </a:solidFill>
              </a:rPr>
              <a:t>Центры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 </a:t>
            </a:r>
            <a:br>
              <a:rPr lang="ru-RU" sz="2600" dirty="0">
                <a:solidFill>
                  <a:srgbClr val="0072BC"/>
                </a:solidFill>
              </a:rPr>
            </a:br>
            <a:r>
              <a:rPr lang="ru-RU" sz="2600" dirty="0">
                <a:solidFill>
                  <a:srgbClr val="0072BC"/>
                </a:solidFill>
              </a:rPr>
              <a:t>(Центры «Точка роста»)</a:t>
            </a:r>
          </a:p>
        </p:txBody>
      </p:sp>
    </p:spTree>
    <p:extLst>
      <p:ext uri="{BB962C8B-B14F-4D97-AF65-F5344CB8AC3E}">
        <p14:creationId xmlns:p14="http://schemas.microsoft.com/office/powerpoint/2010/main" val="346216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шеврон 18">
            <a:extLst>
              <a:ext uri="{FF2B5EF4-FFF2-40B4-BE49-F238E27FC236}">
                <a16:creationId xmlns:a16="http://schemas.microsoft.com/office/drawing/2014/main" xmlns="" id="{693828EB-E699-2B43-8F9F-93C8D882930B}"/>
              </a:ext>
            </a:extLst>
          </p:cNvPr>
          <p:cNvSpPr/>
          <p:nvPr/>
        </p:nvSpPr>
        <p:spPr>
          <a:xfrm>
            <a:off x="3521597" y="2548129"/>
            <a:ext cx="4121248" cy="1501348"/>
          </a:xfrm>
          <a:prstGeom prst="chevron">
            <a:avLst>
              <a:gd name="adj" fmla="val 39003"/>
            </a:avLst>
          </a:prstGeom>
          <a:solidFill>
            <a:srgbClr val="008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: пятиугольник 15">
            <a:extLst>
              <a:ext uri="{FF2B5EF4-FFF2-40B4-BE49-F238E27FC236}">
                <a16:creationId xmlns:a16="http://schemas.microsoft.com/office/drawing/2014/main" xmlns="" id="{E7439693-5965-584A-8EAB-1F0E1AE8119C}"/>
              </a:ext>
            </a:extLst>
          </p:cNvPr>
          <p:cNvSpPr/>
          <p:nvPr/>
        </p:nvSpPr>
        <p:spPr>
          <a:xfrm>
            <a:off x="420913" y="2548129"/>
            <a:ext cx="3444941" cy="1501348"/>
          </a:xfrm>
          <a:prstGeom prst="homePlate">
            <a:avLst>
              <a:gd name="adj" fmla="val 37311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003681F-ACFD-DD4A-9D06-C3372134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813" y="263308"/>
            <a:ext cx="8815887" cy="1092417"/>
          </a:xfrm>
        </p:spPr>
        <p:txBody>
          <a:bodyPr>
            <a:noAutofit/>
          </a:bodyPr>
          <a:lstStyle/>
          <a:p>
            <a:r>
              <a:rPr lang="ru-RU" sz="2300" dirty="0">
                <a:solidFill>
                  <a:srgbClr val="0072BC"/>
                </a:solidFill>
              </a:rPr>
              <a:t>Центры «Точка роста»: первоочередные действия </a:t>
            </a:r>
            <a:br>
              <a:rPr lang="ru-RU" sz="2300" dirty="0">
                <a:solidFill>
                  <a:srgbClr val="0072BC"/>
                </a:solidFill>
              </a:rPr>
            </a:br>
            <a:r>
              <a:rPr lang="ru-RU" sz="2300" dirty="0">
                <a:solidFill>
                  <a:srgbClr val="0072BC"/>
                </a:solidFill>
              </a:rPr>
              <a:t>на уровне субъекта Российской Федерации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7BEC09-06EB-E346-BEEE-4B418C2C42E8}"/>
              </a:ext>
            </a:extLst>
          </p:cNvPr>
          <p:cNvSpPr txBox="1"/>
          <p:nvPr/>
        </p:nvSpPr>
        <p:spPr>
          <a:xfrm>
            <a:off x="669946" y="4275634"/>
            <a:ext cx="3054043" cy="258532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Roboto" pitchFamily="2" charset="0"/>
              </a:rPr>
              <a:t>Субъект Российской Федерации определяет распорядительным актом орган исполнительной власти, ответственный за реализацию мероприятий по созданию Центров «Точка роста», и дорожную карту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BD3AE6-383F-9140-A6F5-9D7FD1936DB0}"/>
              </a:ext>
            </a:extLst>
          </p:cNvPr>
          <p:cNvSpPr txBox="1"/>
          <p:nvPr/>
        </p:nvSpPr>
        <p:spPr>
          <a:xfrm>
            <a:off x="4029350" y="4275634"/>
            <a:ext cx="3705342" cy="258532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Roboto" pitchFamily="2" charset="0"/>
              </a:rPr>
              <a:t>Распорядительным актом регионального координатора утверждается ответственный из числа сотрудников РОИВ (РВПО), перечень организаций, на базе которых создаются Центры «Точка роста», минимальные показатели функционирования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D4AC09-08E3-AA46-AD4D-E5D6B2ECE523}"/>
              </a:ext>
            </a:extLst>
          </p:cNvPr>
          <p:cNvSpPr txBox="1"/>
          <p:nvPr/>
        </p:nvSpPr>
        <p:spPr>
          <a:xfrm>
            <a:off x="7943099" y="4275633"/>
            <a:ext cx="3551418" cy="230832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Roboto" pitchFamily="2" charset="0"/>
              </a:rPr>
              <a:t>Согласование с инфраструктурных листов Центров «Точка роста» в соответствии с регламентом Федерального оператора и утверждение инфраструктурных листов по итогам согласования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D91EB1-EEA8-1C4E-A790-6B60F6381151}"/>
              </a:ext>
            </a:extLst>
          </p:cNvPr>
          <p:cNvSpPr txBox="1"/>
          <p:nvPr/>
        </p:nvSpPr>
        <p:spPr>
          <a:xfrm>
            <a:off x="721167" y="1773525"/>
            <a:ext cx="264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Roboto" pitchFamily="2" charset="0"/>
              </a:rPr>
              <a:t>Координация работы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DBE998-1924-1B45-B8C4-CAD2C97767D0}"/>
              </a:ext>
            </a:extLst>
          </p:cNvPr>
          <p:cNvSpPr txBox="1"/>
          <p:nvPr/>
        </p:nvSpPr>
        <p:spPr>
          <a:xfrm>
            <a:off x="4066987" y="1773525"/>
            <a:ext cx="224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Roboto" pitchFamily="2" charset="0"/>
              </a:rPr>
              <a:t>Определение зон </a:t>
            </a:r>
          </a:p>
          <a:p>
            <a:r>
              <a:rPr lang="ru-RU" b="1" dirty="0">
                <a:latin typeface="Roboto" pitchFamily="2" charset="0"/>
              </a:rPr>
              <a:t>ответственности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DF3835-6B51-164F-B378-1272B5A4E902}"/>
              </a:ext>
            </a:extLst>
          </p:cNvPr>
          <p:cNvSpPr txBox="1"/>
          <p:nvPr/>
        </p:nvSpPr>
        <p:spPr>
          <a:xfrm>
            <a:off x="7897461" y="1773525"/>
            <a:ext cx="309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Roboto" pitchFamily="2" charset="0"/>
              </a:rPr>
              <a:t>Формирование перечня оборудования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DE0FC92-72A7-DD4B-A2BF-802761B2ED2F}"/>
              </a:ext>
            </a:extLst>
          </p:cNvPr>
          <p:cNvSpPr/>
          <p:nvPr/>
        </p:nvSpPr>
        <p:spPr>
          <a:xfrm>
            <a:off x="721167" y="2681774"/>
            <a:ext cx="240322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bg1"/>
                </a:solidFill>
                <a:latin typeface="Roboto" pitchFamily="2" charset="0"/>
              </a:rPr>
              <a:t>Определение регионального координатора мероприятия и дорожной карты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9A3F204-12E2-534C-A32A-22295628BBB9}"/>
              </a:ext>
            </a:extLst>
          </p:cNvPr>
          <p:cNvSpPr/>
          <p:nvPr/>
        </p:nvSpPr>
        <p:spPr>
          <a:xfrm>
            <a:off x="4084698" y="2658914"/>
            <a:ext cx="28818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bg1"/>
                </a:solidFill>
                <a:latin typeface="Roboto" pitchFamily="2" charset="0"/>
              </a:rPr>
              <a:t>Закрепление ответственного лица, определение перечня организаций и целевых показателей</a:t>
            </a:r>
          </a:p>
        </p:txBody>
      </p:sp>
      <p:sp>
        <p:nvSpPr>
          <p:cNvPr id="15" name="Стрелка: шеврон 20">
            <a:extLst>
              <a:ext uri="{FF2B5EF4-FFF2-40B4-BE49-F238E27FC236}">
                <a16:creationId xmlns:a16="http://schemas.microsoft.com/office/drawing/2014/main" xmlns="" id="{D3BD19F8-4829-A44F-A205-F238B5B61A4F}"/>
              </a:ext>
            </a:extLst>
          </p:cNvPr>
          <p:cNvSpPr/>
          <p:nvPr/>
        </p:nvSpPr>
        <p:spPr>
          <a:xfrm>
            <a:off x="7285490" y="2548129"/>
            <a:ext cx="3705342" cy="1501348"/>
          </a:xfrm>
          <a:prstGeom prst="chevron">
            <a:avLst>
              <a:gd name="adj" fmla="val 39003"/>
            </a:avLst>
          </a:prstGeom>
          <a:solidFill>
            <a:srgbClr val="1DA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7E7330A-664A-8946-B41D-05979CFACD6A}"/>
              </a:ext>
            </a:extLst>
          </p:cNvPr>
          <p:cNvSpPr/>
          <p:nvPr/>
        </p:nvSpPr>
        <p:spPr>
          <a:xfrm>
            <a:off x="7943099" y="2750354"/>
            <a:ext cx="280043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bg1"/>
                </a:solidFill>
                <a:latin typeface="Roboto" pitchFamily="2" charset="0"/>
              </a:rPr>
              <a:t>Подготовка и согласование инфраструктурных листов с Федеральным оператором</a:t>
            </a:r>
          </a:p>
        </p:txBody>
      </p:sp>
    </p:spTree>
    <p:extLst>
      <p:ext uri="{BB962C8B-B14F-4D97-AF65-F5344CB8AC3E}">
        <p14:creationId xmlns:p14="http://schemas.microsoft.com/office/powerpoint/2010/main" val="244082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BE6CF965-8C9A-974F-B13E-8495D4D63DD3}"/>
              </a:ext>
            </a:extLst>
          </p:cNvPr>
          <p:cNvSpPr txBox="1">
            <a:spLocks/>
          </p:cNvSpPr>
          <p:nvPr/>
        </p:nvSpPr>
        <p:spPr>
          <a:xfrm>
            <a:off x="1498599" y="1794510"/>
            <a:ext cx="9016995" cy="456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800"/>
              </a:spcBef>
              <a:buNone/>
            </a:pPr>
            <a:r>
              <a:rPr lang="ru-RU" dirty="0"/>
              <a:t>Малокомплектной общеобразовательной организацией (в рамках реализации мероприятий по созданию и функционированию центров естественно-научной и технологической направленностей «Точка роста») признается общеобразовательная организация, численность классов-комплектов в каждой из параллелей которой составляет не более 1 единицы*.</a:t>
            </a:r>
            <a:r>
              <a:rPr lang="ru-RU" sz="2000" dirty="0"/>
              <a:t> </a:t>
            </a:r>
          </a:p>
          <a:p>
            <a:pPr marL="0" indent="0" algn="just">
              <a:spcBef>
                <a:spcPts val="1800"/>
              </a:spcBef>
              <a:buNone/>
            </a:pPr>
            <a:endParaRPr lang="ru-RU" sz="2000" dirty="0"/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2000" dirty="0"/>
              <a:t>* Категория общеобразовательной организации определяет комплектность перечня оборудования, расходных материалов, средств обучения и воспитания (объем единиц средств обучения и воспитания для малокомплектных общеобразовательных организаций представляется в меньшем количестве)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3FAC1DEE-4AD8-7E46-A5C7-9920F0C6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>
            <a:normAutofit/>
          </a:bodyPr>
          <a:lstStyle/>
          <a:p>
            <a:r>
              <a:rPr lang="ru-RU" sz="2300" dirty="0">
                <a:solidFill>
                  <a:srgbClr val="0072BC"/>
                </a:solidFill>
              </a:rPr>
              <a:t>Центры «Точка роста»: </a:t>
            </a:r>
            <a:br>
              <a:rPr lang="ru-RU" sz="2300" dirty="0">
                <a:solidFill>
                  <a:srgbClr val="0072BC"/>
                </a:solidFill>
              </a:rPr>
            </a:br>
            <a:r>
              <a:rPr lang="ru-RU" sz="2300" dirty="0">
                <a:solidFill>
                  <a:srgbClr val="0072BC"/>
                </a:solidFill>
              </a:rPr>
              <a:t>категории общеобразовательных организаций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8F6EE0E-C58C-1D49-A5C2-35793EE1C021}"/>
              </a:ext>
            </a:extLst>
          </p:cNvPr>
          <p:cNvCxnSpPr>
            <a:cxnSpLocks/>
          </p:cNvCxnSpPr>
          <p:nvPr/>
        </p:nvCxnSpPr>
        <p:spPr>
          <a:xfrm>
            <a:off x="1277858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67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8E2EBD-7665-D140-A3CD-5932AD277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166144"/>
            <a:ext cx="5067300" cy="36703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EB9D7A87-B292-EA48-9DCC-D74AEA95E3E5}"/>
              </a:ext>
            </a:extLst>
          </p:cNvPr>
          <p:cNvSpPr txBox="1">
            <a:spLocks/>
          </p:cNvSpPr>
          <p:nvPr/>
        </p:nvSpPr>
        <p:spPr>
          <a:xfrm>
            <a:off x="6894512" y="2494962"/>
            <a:ext cx="4821238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Широкий спектр способов и методов применения оборудования в учебном процессе, внеурочной деятельности, дополнительном образовании 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учебных кабинетов физики, химии, биологии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пространств для проектной деятельности и дополнительного образования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CB9B-2893-9842-A8B8-0094DC8B9A34}"/>
              </a:ext>
            </a:extLst>
          </p:cNvPr>
          <p:cNvCxnSpPr>
            <a:cxnSpLocks/>
          </p:cNvCxnSpPr>
          <p:nvPr/>
        </p:nvCxnSpPr>
        <p:spPr>
          <a:xfrm>
            <a:off x="6659863" y="2494962"/>
            <a:ext cx="0" cy="2934288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38A73F3B-8780-FB47-9561-20901359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07" y="150534"/>
            <a:ext cx="8345867" cy="1092417"/>
          </a:xfrm>
        </p:spPr>
        <p:txBody>
          <a:bodyPr>
            <a:normAutofit/>
          </a:bodyPr>
          <a:lstStyle/>
          <a:p>
            <a:r>
              <a:rPr lang="ru-RU" sz="2300" dirty="0">
                <a:solidFill>
                  <a:srgbClr val="0072BC"/>
                </a:solidFill>
              </a:rPr>
              <a:t>Центры «Точка роста»: помещения и 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val="113934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8FBA343-70B4-7D41-BC83-C69F38D9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09" y="150534"/>
            <a:ext cx="7239000" cy="1092417"/>
          </a:xfrm>
        </p:spPr>
        <p:txBody>
          <a:bodyPr>
            <a:normAutofit/>
          </a:bodyPr>
          <a:lstStyle/>
          <a:p>
            <a:r>
              <a:rPr lang="ru-RU" sz="2300" dirty="0">
                <a:solidFill>
                  <a:srgbClr val="0072BC"/>
                </a:solidFill>
              </a:rPr>
              <a:t>Центры «Точка роста»: уровень общеобразовательной организации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A8EE488A-82A4-8743-8B46-3F1F455920B5}"/>
              </a:ext>
            </a:extLst>
          </p:cNvPr>
          <p:cNvSpPr txBox="1">
            <a:spLocks/>
          </p:cNvSpPr>
          <p:nvPr/>
        </p:nvSpPr>
        <p:spPr>
          <a:xfrm>
            <a:off x="3365500" y="1774872"/>
            <a:ext cx="8001000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О создании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 назначении куратора, ответственного за функционирование и развитие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Об утверждении Положения о Центре «Точка роста»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B75710E6-CB45-EE4E-B56C-A581BE379830}"/>
              </a:ext>
            </a:extLst>
          </p:cNvPr>
          <p:cNvSpPr txBox="1">
            <a:spLocks/>
          </p:cNvSpPr>
          <p:nvPr/>
        </p:nvSpPr>
        <p:spPr>
          <a:xfrm>
            <a:off x="3365500" y="3950990"/>
            <a:ext cx="8242300" cy="217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Создание раздела на сайте общеобразовательной организации «Центр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Наличие информации об образовательных программах, оборудовании, плане работы, режиме занятий и пр.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Публикация сведений о функционировании Центра «Точка роста», в том числе о проводимых мероприятиях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A4BF39D-8A2A-F945-95F5-6C5CCB8158CD}"/>
              </a:ext>
            </a:extLst>
          </p:cNvPr>
          <p:cNvSpPr/>
          <p:nvPr/>
        </p:nvSpPr>
        <p:spPr>
          <a:xfrm>
            <a:off x="653749" y="2082932"/>
            <a:ext cx="17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Локальные акты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25C899F-9159-654F-88B6-C95322F2283A}"/>
              </a:ext>
            </a:extLst>
          </p:cNvPr>
          <p:cNvSpPr/>
          <p:nvPr/>
        </p:nvSpPr>
        <p:spPr>
          <a:xfrm>
            <a:off x="647701" y="4605122"/>
            <a:ext cx="224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2BC"/>
                </a:solidFill>
              </a:rPr>
              <a:t>Информационная открытость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2EF0DF4-84F9-BC4E-93FC-467D01ECC73A}"/>
              </a:ext>
            </a:extLst>
          </p:cNvPr>
          <p:cNvCxnSpPr>
            <a:cxnSpLocks/>
          </p:cNvCxnSpPr>
          <p:nvPr/>
        </p:nvCxnSpPr>
        <p:spPr>
          <a:xfrm>
            <a:off x="3130851" y="1694862"/>
            <a:ext cx="0" cy="1607138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6E054C7-696D-0641-8302-A48729E6483A}"/>
              </a:ext>
            </a:extLst>
          </p:cNvPr>
          <p:cNvCxnSpPr>
            <a:cxnSpLocks/>
          </p:cNvCxnSpPr>
          <p:nvPr/>
        </p:nvCxnSpPr>
        <p:spPr>
          <a:xfrm>
            <a:off x="3130851" y="3972505"/>
            <a:ext cx="0" cy="19731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12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34C80C1-31DD-8349-B42A-218D46EE5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072" y="227337"/>
            <a:ext cx="8922406" cy="1092417"/>
          </a:xfrm>
        </p:spPr>
        <p:txBody>
          <a:bodyPr>
            <a:normAutofit/>
          </a:bodyPr>
          <a:lstStyle/>
          <a:p>
            <a:r>
              <a:rPr lang="ru-RU" sz="2300" dirty="0">
                <a:solidFill>
                  <a:srgbClr val="0072BC"/>
                </a:solidFill>
              </a:rPr>
              <a:t>Центры «Точка роста»: организационно-методическое сопровождение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155E9F-79DC-AB43-8CED-1F918DED7F41}"/>
              </a:ext>
            </a:extLst>
          </p:cNvPr>
          <p:cNvSpPr/>
          <p:nvPr/>
        </p:nvSpPr>
        <p:spPr>
          <a:xfrm>
            <a:off x="717143" y="1573955"/>
            <a:ext cx="490371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53485A7-0593-B14E-8DB7-5F3937E9EFF4}"/>
              </a:ext>
            </a:extLst>
          </p:cNvPr>
          <p:cNvSpPr/>
          <p:nvPr/>
        </p:nvSpPr>
        <p:spPr>
          <a:xfrm>
            <a:off x="1090691" y="1839803"/>
            <a:ext cx="3551907" cy="91440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Методические материалы</a:t>
            </a:r>
            <a:r>
              <a:rPr lang="ru-RU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Федерального оператора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55E2637-E472-5947-AEBB-B521F1F4DA78}"/>
              </a:ext>
            </a:extLst>
          </p:cNvPr>
          <p:cNvSpPr/>
          <p:nvPr/>
        </p:nvSpPr>
        <p:spPr>
          <a:xfrm>
            <a:off x="5987556" y="1573955"/>
            <a:ext cx="4903709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696017C-26A0-6744-9040-149BEAA4614E}"/>
              </a:ext>
            </a:extLst>
          </p:cNvPr>
          <p:cNvSpPr/>
          <p:nvPr/>
        </p:nvSpPr>
        <p:spPr>
          <a:xfrm>
            <a:off x="6279656" y="3449507"/>
            <a:ext cx="3916803" cy="8839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Использование инфраструктуры, созданной в рамках НПО </a:t>
            </a: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сопровождения Центров «Точка роста»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3F8F296-C21C-E94D-8D63-A94574CCC44E}"/>
              </a:ext>
            </a:extLst>
          </p:cNvPr>
          <p:cNvSpPr/>
          <p:nvPr/>
        </p:nvSpPr>
        <p:spPr>
          <a:xfrm>
            <a:off x="717143" y="3291244"/>
            <a:ext cx="490371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42A0C89-74BC-9A46-AC74-C90CB37A78BB}"/>
              </a:ext>
            </a:extLst>
          </p:cNvPr>
          <p:cNvSpPr/>
          <p:nvPr/>
        </p:nvSpPr>
        <p:spPr>
          <a:xfrm>
            <a:off x="1083846" y="3392356"/>
            <a:ext cx="3551908" cy="8839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Школьные </a:t>
            </a:r>
            <a:r>
              <a:rPr lang="ru-RU" b="1" kern="0" dirty="0" err="1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Кванториумы</a:t>
            </a: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 – </a:t>
            </a: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ресурс проектной деятельности обучающихся центров «Точка роста»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2A98F42-1506-2842-ADCE-FF319EBABD30}"/>
              </a:ext>
            </a:extLst>
          </p:cNvPr>
          <p:cNvSpPr/>
          <p:nvPr/>
        </p:nvSpPr>
        <p:spPr>
          <a:xfrm>
            <a:off x="5987556" y="3288448"/>
            <a:ext cx="4903710" cy="133200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C74CCAB-D239-BC44-B823-BAD3F36F94FA}"/>
              </a:ext>
            </a:extLst>
          </p:cNvPr>
          <p:cNvSpPr/>
          <p:nvPr/>
        </p:nvSpPr>
        <p:spPr>
          <a:xfrm>
            <a:off x="6279657" y="1607110"/>
            <a:ext cx="3976820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Тематические </a:t>
            </a:r>
            <a:r>
              <a:rPr lang="ru-RU" b="1" kern="0" dirty="0" err="1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вебинары</a:t>
            </a:r>
            <a:r>
              <a:rPr lang="ru-RU" b="1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b="1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региональных координаторов, педагогов и руководителей Центров «Точка роста»</a:t>
            </a:r>
            <a:endParaRPr lang="ru-RU" kern="0" dirty="0">
              <a:solidFill>
                <a:srgbClr val="00346E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78111D7-CD4C-DF4C-8D4A-BDEDD4A55A83}"/>
              </a:ext>
            </a:extLst>
          </p:cNvPr>
          <p:cNvSpPr/>
          <p:nvPr/>
        </p:nvSpPr>
        <p:spPr>
          <a:xfrm>
            <a:off x="5986708" y="4971600"/>
            <a:ext cx="491110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6921B0E-06B3-8C4B-B43F-59DBECBA2C8E}"/>
              </a:ext>
            </a:extLst>
          </p:cNvPr>
          <p:cNvSpPr/>
          <p:nvPr/>
        </p:nvSpPr>
        <p:spPr>
          <a:xfrm>
            <a:off x="6240956" y="5048054"/>
            <a:ext cx="3792203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Информационная поддержка мероприятий с участием центров «Точка роста»</a:t>
            </a:r>
            <a:endParaRPr lang="ru-RU" kern="0" dirty="0">
              <a:solidFill>
                <a:schemeClr val="tx1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05B829C-BA16-5445-8410-3C9E437C3C3B}"/>
              </a:ext>
            </a:extLst>
          </p:cNvPr>
          <p:cNvSpPr/>
          <p:nvPr/>
        </p:nvSpPr>
        <p:spPr>
          <a:xfrm>
            <a:off x="717143" y="4968804"/>
            <a:ext cx="4903710" cy="133200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62CC2AE-6FCA-124E-8735-8FEDBB0AB2F9}"/>
              </a:ext>
            </a:extLst>
          </p:cNvPr>
          <p:cNvSpPr/>
          <p:nvPr/>
        </p:nvSpPr>
        <p:spPr>
          <a:xfrm>
            <a:off x="939800" y="5054025"/>
            <a:ext cx="3840001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Проведение образовательных мероприятий </a:t>
            </a: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обучающихся и педагогов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B9B495F-5492-2D4F-8390-0130FD45A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830207" y="5164400"/>
            <a:ext cx="914400" cy="914400"/>
          </a:xfrm>
          <a:prstGeom prst="rect">
            <a:avLst/>
          </a:prstGeom>
        </p:spPr>
      </p:pic>
      <p:pic>
        <p:nvPicPr>
          <p:cNvPr id="3" name="Рисунок 2" descr="Книги со сплошной заливкой">
            <a:extLst>
              <a:ext uri="{FF2B5EF4-FFF2-40B4-BE49-F238E27FC236}">
                <a16:creationId xmlns:a16="http://schemas.microsoft.com/office/drawing/2014/main" xmlns="" id="{9F28F6DD-FCD8-804C-8589-F40158C540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6647" y="1781552"/>
            <a:ext cx="914400" cy="914400"/>
          </a:xfrm>
          <a:prstGeom prst="rect">
            <a:avLst/>
          </a:prstGeom>
        </p:spPr>
      </p:pic>
      <p:pic>
        <p:nvPicPr>
          <p:cNvPr id="24" name="Рисунок 23" descr="Монитор со сплошной заливкой">
            <a:extLst>
              <a:ext uri="{FF2B5EF4-FFF2-40B4-BE49-F238E27FC236}">
                <a16:creationId xmlns:a16="http://schemas.microsoft.com/office/drawing/2014/main" xmlns="" id="{1251EB0A-3C1C-CF47-BC16-8E3702B859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6190" y="1772679"/>
            <a:ext cx="914400" cy="914400"/>
          </a:xfrm>
          <a:prstGeom prst="rect">
            <a:avLst/>
          </a:prstGeom>
        </p:spPr>
      </p:pic>
      <p:pic>
        <p:nvPicPr>
          <p:cNvPr id="26" name="Рисунок 25" descr="Собрание со сплошной заливкой">
            <a:extLst>
              <a:ext uri="{FF2B5EF4-FFF2-40B4-BE49-F238E27FC236}">
                <a16:creationId xmlns:a16="http://schemas.microsoft.com/office/drawing/2014/main" xmlns="" id="{53FF5992-7927-7B41-B7AD-B207B3876A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69314" y="3463045"/>
            <a:ext cx="914400" cy="914400"/>
          </a:xfrm>
          <a:prstGeom prst="rect">
            <a:avLst/>
          </a:prstGeom>
        </p:spPr>
      </p:pic>
      <p:pic>
        <p:nvPicPr>
          <p:cNvPr id="28" name="Рисунок 27" descr="Сервер со сплошной заливкой">
            <a:extLst>
              <a:ext uri="{FF2B5EF4-FFF2-40B4-BE49-F238E27FC236}">
                <a16:creationId xmlns:a16="http://schemas.microsoft.com/office/drawing/2014/main" xmlns="" id="{0E1F8F2F-5AAB-2C42-ADFE-73BD71FE05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07251" y="3541827"/>
            <a:ext cx="914400" cy="914400"/>
          </a:xfrm>
          <a:prstGeom prst="rect">
            <a:avLst/>
          </a:prstGeom>
        </p:spPr>
      </p:pic>
      <p:pic>
        <p:nvPicPr>
          <p:cNvPr id="30" name="Рисунок 29" descr="Школьный класс со сплошной заливкой">
            <a:extLst>
              <a:ext uri="{FF2B5EF4-FFF2-40B4-BE49-F238E27FC236}">
                <a16:creationId xmlns:a16="http://schemas.microsoft.com/office/drawing/2014/main" xmlns="" id="{D1FC275E-1E02-F049-96C6-FB9FCBEB81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26714" y="5164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52E54A-8220-F64F-B5BD-80460C59746C}"/>
              </a:ext>
            </a:extLst>
          </p:cNvPr>
          <p:cNvSpPr txBox="1"/>
          <p:nvPr/>
        </p:nvSpPr>
        <p:spPr>
          <a:xfrm>
            <a:off x="868680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3C41BD4-5EB3-D145-9AD1-9568689F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07" y="150534"/>
            <a:ext cx="8797346" cy="1092417"/>
          </a:xfrm>
        </p:spPr>
        <p:txBody>
          <a:bodyPr>
            <a:normAutofit/>
          </a:bodyPr>
          <a:lstStyle/>
          <a:p>
            <a:r>
              <a:rPr lang="ru-RU" sz="2300" dirty="0">
                <a:solidFill>
                  <a:srgbClr val="0072BC"/>
                </a:solidFill>
              </a:rPr>
              <a:t>Центры «Точка роста»: показатели функционирования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58D55E10-5E59-3F49-9F0D-55213E155039}"/>
              </a:ext>
            </a:extLst>
          </p:cNvPr>
          <p:cNvSpPr txBox="1">
            <a:spLocks/>
          </p:cNvSpPr>
          <p:nvPr/>
        </p:nvSpPr>
        <p:spPr>
          <a:xfrm>
            <a:off x="1502306" y="2033234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Численность обучающихся общеобразовательной организации, осваивающих два и более учебных предмета  из числа предметных областей «Естественнонаучные предметы»,  «Естественные науки», «Математика и информатика», «Обществознание и естествознание», «Технология» и (или) курсы внеурочной деятельности  </a:t>
            </a:r>
            <a:r>
              <a:rPr lang="ru-RU" sz="2000" dirty="0" err="1"/>
              <a:t>общеинтеллектуальной</a:t>
            </a:r>
            <a:r>
              <a:rPr lang="ru-RU" sz="2000" dirty="0"/>
              <a:t> направленности с использованием средств обучения и воспитания Центра «Точка роста» (человек) </a:t>
            </a:r>
          </a:p>
          <a:p>
            <a:pPr algn="just"/>
            <a:r>
              <a:rPr lang="ru-RU" sz="2000" dirty="0"/>
              <a:t>Численность обучающихся общеобразовательной организации, осваивающих дополнительные общеобразовательные программы технической и естественнонаучной направленности с использованием средств обучения и воспитания Центра «Точка роста» (человек);</a:t>
            </a:r>
          </a:p>
          <a:p>
            <a:pPr algn="just">
              <a:buClr>
                <a:srgbClr val="0070C0"/>
              </a:buClr>
            </a:pPr>
            <a:r>
              <a:rPr lang="ru-RU" sz="2000" dirty="0"/>
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(%).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E0FB8B0-593D-074A-9A61-963C11E45E2E}"/>
              </a:ext>
            </a:extLst>
          </p:cNvPr>
          <p:cNvCxnSpPr>
            <a:cxnSpLocks/>
          </p:cNvCxnSpPr>
          <p:nvPr/>
        </p:nvCxnSpPr>
        <p:spPr>
          <a:xfrm>
            <a:off x="1277858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0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640</Words>
  <Application>Microsoft Office PowerPoint</Application>
  <PresentationFormat>Широкоэкранный</PresentationFormat>
  <Paragraphs>56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Verdana</vt:lpstr>
      <vt:lpstr>Тема Office</vt:lpstr>
      <vt:lpstr>О методических рекомендациях Минпросвещения России  по созданию и функционированию Школьных Кванториумов,  Центров «Точка Роста»,  Центров «IT-куб»</vt:lpstr>
      <vt:lpstr>Презентация PowerPoint</vt:lpstr>
      <vt:lpstr>Центры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  (Центры «Точка роста»)</vt:lpstr>
      <vt:lpstr>Центры «Точка роста»: первоочередные действия  на уровне субъекта Российской Федерации</vt:lpstr>
      <vt:lpstr>Центры «Точка роста»:  категории общеобразовательных организаций</vt:lpstr>
      <vt:lpstr>Центры «Точка роста»: помещения и оборудование</vt:lpstr>
      <vt:lpstr>Центры «Точка роста»: уровень общеобразовательной организации</vt:lpstr>
      <vt:lpstr>Центры «Точка роста»: организационно-методическое сопровождение</vt:lpstr>
      <vt:lpstr>Центры «Точка роста»: показатели функционирования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Сибагатуллина Лейсан</dc:creator>
  <cp:lastModifiedBy>Большакова</cp:lastModifiedBy>
  <cp:revision>104</cp:revision>
  <cp:lastPrinted>2021-01-29T12:23:20Z</cp:lastPrinted>
  <dcterms:created xsi:type="dcterms:W3CDTF">2020-11-27T06:47:38Z</dcterms:created>
  <dcterms:modified xsi:type="dcterms:W3CDTF">2021-11-08T09:37:09Z</dcterms:modified>
</cp:coreProperties>
</file>